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9" r:id="rId3"/>
    <p:sldId id="261" r:id="rId4"/>
    <p:sldId id="262" r:id="rId5"/>
    <p:sldId id="263" r:id="rId6"/>
    <p:sldId id="264" r:id="rId7"/>
    <p:sldId id="265" r:id="rId8"/>
    <p:sldId id="266" r:id="rId9"/>
    <p:sldId id="268" r:id="rId10"/>
    <p:sldId id="276" r:id="rId11"/>
    <p:sldId id="278" r:id="rId12"/>
    <p:sldId id="277" r:id="rId13"/>
    <p:sldId id="269" r:id="rId14"/>
    <p:sldId id="270" r:id="rId15"/>
    <p:sldId id="271" r:id="rId16"/>
    <p:sldId id="273" r:id="rId17"/>
    <p:sldId id="27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8" d="100"/>
          <a:sy n="68" d="100"/>
        </p:scale>
        <p:origin x="54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l-GR"/>
              <a:t>Στυλ κύριου τίτλου</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2/13/2021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2/13/2021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2/13/2021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l-GR"/>
              <a:t>Στυλ κύριου τίτλου</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2/13/2021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2/13/2021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2/13/2021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2/13/2021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2/13/2021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l-GR"/>
              <a:t>Στυλ κύριου τίτλου</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8" name="Date Placeholder 7"/>
          <p:cNvSpPr>
            <a:spLocks noGrp="1"/>
          </p:cNvSpPr>
          <p:nvPr>
            <p:ph type="dt" sz="half" idx="10"/>
          </p:nvPr>
        </p:nvSpPr>
        <p:spPr/>
        <p:txBody>
          <a:bodyPr/>
          <a:lstStyle/>
          <a:p>
            <a:fld id="{1CF131DD-A141-4471-BCF9-C6073EDD7E20}" type="datetimeFigureOut">
              <a:rPr lang="en-US" dirty="0"/>
              <a:t>2/13/2021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l-GR"/>
              <a:t>Στυλ κύριου τίτλου</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2/13/2021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2/13/2021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dirty="0">
                <a:latin typeface="Comic Sans MS" panose="030F0702030302020204" pitchFamily="66" charset="0"/>
              </a:rPr>
              <a:t>School  life  in Greece</a:t>
            </a:r>
            <a:endParaRPr lang="el-GR" dirty="0">
              <a:latin typeface="Comic Sans MS" panose="030F0702030302020204" pitchFamily="66"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338" y="3638879"/>
            <a:ext cx="1457214" cy="1578275"/>
          </a:xfrm>
          <a:prstGeom prst="rect">
            <a:avLst/>
          </a:prstGeom>
        </p:spPr>
      </p:pic>
    </p:spTree>
    <p:extLst>
      <p:ext uri="{BB962C8B-B14F-4D97-AF65-F5344CB8AC3E}">
        <p14:creationId xmlns:p14="http://schemas.microsoft.com/office/powerpoint/2010/main" val="1059115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296400" y="603504"/>
            <a:ext cx="2432304" cy="630936"/>
          </a:xfrm>
        </p:spPr>
        <p:txBody>
          <a:bodyPr/>
          <a:lstStyle/>
          <a:p>
            <a:r>
              <a:rPr lang="en-US" dirty="0">
                <a:latin typeface="Comic Sans MS" panose="030F0702030302020204" pitchFamily="66" charset="0"/>
              </a:rPr>
              <a:t>Our teachers</a:t>
            </a:r>
            <a:endParaRPr lang="el-GR" dirty="0">
              <a:latin typeface="Comic Sans MS" panose="030F0702030302020204" pitchFamily="66" charset="0"/>
            </a:endParaRPr>
          </a:p>
        </p:txBody>
      </p:sp>
      <p:sp>
        <p:nvSpPr>
          <p:cNvPr id="4" name="Θέση κειμένου 3"/>
          <p:cNvSpPr>
            <a:spLocks noGrp="1"/>
          </p:cNvSpPr>
          <p:nvPr>
            <p:ph type="body" sz="half" idx="2"/>
          </p:nvPr>
        </p:nvSpPr>
        <p:spPr>
          <a:xfrm>
            <a:off x="9296400" y="1481328"/>
            <a:ext cx="2432304" cy="4626864"/>
          </a:xfrm>
        </p:spPr>
        <p:txBody>
          <a:bodyPr>
            <a:normAutofit/>
          </a:bodyPr>
          <a:lstStyle/>
          <a:p>
            <a:r>
              <a:rPr lang="en-US" sz="1600" dirty="0">
                <a:latin typeface="Comic Sans MS" panose="030F0702030302020204" pitchFamily="66" charset="0"/>
              </a:rPr>
              <a:t>We have many professors one for each lesson. Most of them are women. They are strict and they demand from us to study hard every day. But they are also kind and funny  sometimes and they try to help us with our problems. When we are stressed  for the tests they try to calm us down. They also try to grade us objectively. </a:t>
            </a:r>
            <a:endParaRPr lang="el-GR" sz="1600" dirty="0">
              <a:latin typeface="Comic Sans MS" panose="030F0702030302020204" pitchFamily="66" charset="0"/>
            </a:endParaRPr>
          </a:p>
        </p:txBody>
      </p:sp>
      <p:pic>
        <p:nvPicPr>
          <p:cNvPr id="7" name="Θέση εικόνας 6"/>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6955" r="-13127"/>
          <a:stretch/>
        </p:blipFill>
        <p:spPr/>
      </p:pic>
    </p:spTree>
    <p:extLst>
      <p:ext uri="{BB962C8B-B14F-4D97-AF65-F5344CB8AC3E}">
        <p14:creationId xmlns:p14="http://schemas.microsoft.com/office/powerpoint/2010/main" val="202503843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296400" y="448056"/>
            <a:ext cx="2432304" cy="1097280"/>
          </a:xfrm>
        </p:spPr>
        <p:txBody>
          <a:bodyPr/>
          <a:lstStyle/>
          <a:p>
            <a:br>
              <a:rPr lang="en-US" sz="2000" dirty="0">
                <a:latin typeface="Comic Sans MS" panose="030F0702030302020204" pitchFamily="66" charset="0"/>
              </a:rPr>
            </a:br>
            <a:br>
              <a:rPr lang="en-US" sz="2000" dirty="0">
                <a:latin typeface="Comic Sans MS" panose="030F0702030302020204" pitchFamily="66" charset="0"/>
              </a:rPr>
            </a:br>
            <a:r>
              <a:rPr lang="en-US" sz="1800" dirty="0">
                <a:latin typeface="Comic Sans MS" panose="030F0702030302020204" pitchFamily="66" charset="0"/>
              </a:rPr>
              <a:t>OUR CLASSMATES PERSONALITIES:</a:t>
            </a:r>
            <a:br>
              <a:rPr lang="en-US" sz="1800" dirty="0">
                <a:latin typeface="Comic Sans MS" panose="030F0702030302020204" pitchFamily="66" charset="0"/>
              </a:rPr>
            </a:br>
            <a:r>
              <a:rPr lang="en-US" sz="1800" dirty="0">
                <a:latin typeface="Comic Sans MS" panose="030F0702030302020204" pitchFamily="66" charset="0"/>
              </a:rPr>
              <a:t>BOYS</a:t>
            </a:r>
            <a:br>
              <a:rPr lang="en-US" sz="2000" dirty="0">
                <a:latin typeface="Comic Sans MS" panose="030F0702030302020204" pitchFamily="66" charset="0"/>
              </a:rPr>
            </a:br>
            <a:endParaRPr lang="el-GR" sz="2000" dirty="0">
              <a:latin typeface="Comic Sans MS" panose="030F0702030302020204" pitchFamily="66" charset="0"/>
            </a:endParaRPr>
          </a:p>
        </p:txBody>
      </p:sp>
      <p:pic>
        <p:nvPicPr>
          <p:cNvPr id="5" name="Θέση εικόνας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5903" r="-45903"/>
          <a:stretch/>
        </p:blipFill>
        <p:spPr/>
      </p:pic>
      <p:sp>
        <p:nvSpPr>
          <p:cNvPr id="4" name="Θέση κειμένου 3"/>
          <p:cNvSpPr>
            <a:spLocks noGrp="1"/>
          </p:cNvSpPr>
          <p:nvPr>
            <p:ph type="body" sz="half" idx="2"/>
          </p:nvPr>
        </p:nvSpPr>
        <p:spPr>
          <a:xfrm>
            <a:off x="9296400" y="1426464"/>
            <a:ext cx="2432304" cy="4745736"/>
          </a:xfrm>
        </p:spPr>
        <p:txBody>
          <a:bodyPr>
            <a:noAutofit/>
          </a:bodyPr>
          <a:lstStyle/>
          <a:p>
            <a:r>
              <a:rPr lang="en-US" dirty="0">
                <a:latin typeface="Comic Sans MS" panose="030F0702030302020204" pitchFamily="66" charset="0"/>
              </a:rPr>
              <a:t>In our school there are many groups with different personalities.</a:t>
            </a:r>
          </a:p>
          <a:p>
            <a:r>
              <a:rPr lang="en-US" dirty="0">
                <a:latin typeface="Comic Sans MS" panose="030F0702030302020204" pitchFamily="66" charset="0"/>
              </a:rPr>
              <a:t>The boys like football and have the same activities.</a:t>
            </a:r>
          </a:p>
          <a:p>
            <a:r>
              <a:rPr lang="en-US" dirty="0">
                <a:latin typeface="Comic Sans MS" panose="030F0702030302020204" pitchFamily="66" charset="0"/>
              </a:rPr>
              <a:t> Nicholas and Vasilis are best friends. They are tall too. They have short hair. They spend a lot of time together playing.</a:t>
            </a:r>
          </a:p>
          <a:p>
            <a:r>
              <a:rPr lang="en-US" dirty="0">
                <a:latin typeface="Comic Sans MS" panose="030F0702030302020204" pitchFamily="66" charset="0"/>
              </a:rPr>
              <a:t>George and  Vangelis are also best friends and they like playing video games and basketball. Panagiotis and Christos are friends  but they have different hobbies. They are tender-hearted and brave.      </a:t>
            </a:r>
          </a:p>
        </p:txBody>
      </p:sp>
    </p:spTree>
    <p:extLst>
      <p:ext uri="{BB962C8B-B14F-4D97-AF65-F5344CB8AC3E}">
        <p14:creationId xmlns:p14="http://schemas.microsoft.com/office/powerpoint/2010/main" val="212096937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296400" y="411480"/>
            <a:ext cx="2432304" cy="841248"/>
          </a:xfrm>
        </p:spPr>
        <p:txBody>
          <a:bodyPr/>
          <a:lstStyle/>
          <a:p>
            <a:r>
              <a:rPr lang="en-US" sz="1800" dirty="0">
                <a:latin typeface="Comic Sans MS" panose="030F0702030302020204" pitchFamily="66" charset="0"/>
              </a:rPr>
              <a:t>OUR CLASSMATES PERSONALITY:</a:t>
            </a:r>
            <a:br>
              <a:rPr lang="en-US" sz="1800" dirty="0">
                <a:latin typeface="Comic Sans MS" panose="030F0702030302020204" pitchFamily="66" charset="0"/>
              </a:rPr>
            </a:br>
            <a:r>
              <a:rPr lang="en-US" sz="1800" dirty="0">
                <a:latin typeface="Comic Sans MS" panose="030F0702030302020204" pitchFamily="66" charset="0"/>
              </a:rPr>
              <a:t>GIRLS</a:t>
            </a:r>
            <a:endParaRPr lang="el-GR" sz="1800" dirty="0">
              <a:latin typeface="Comic Sans MS" panose="030F0702030302020204" pitchFamily="66" charset="0"/>
            </a:endParaRPr>
          </a:p>
        </p:txBody>
      </p:sp>
      <p:pic>
        <p:nvPicPr>
          <p:cNvPr id="5" name="Θέση εικόνας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6243" r="3088" b="1576"/>
          <a:stretch/>
        </p:blipFill>
        <p:spPr>
          <a:xfrm>
            <a:off x="1069847" y="237744"/>
            <a:ext cx="7095745" cy="6281928"/>
          </a:xfrm>
        </p:spPr>
      </p:pic>
      <p:sp>
        <p:nvSpPr>
          <p:cNvPr id="4" name="Θέση κειμένου 3"/>
          <p:cNvSpPr>
            <a:spLocks noGrp="1"/>
          </p:cNvSpPr>
          <p:nvPr>
            <p:ph type="body" sz="half" idx="2"/>
          </p:nvPr>
        </p:nvSpPr>
        <p:spPr>
          <a:xfrm>
            <a:off x="9296400" y="1252728"/>
            <a:ext cx="2432304" cy="4919472"/>
          </a:xfrm>
        </p:spPr>
        <p:txBody>
          <a:bodyPr>
            <a:noAutofit/>
          </a:bodyPr>
          <a:lstStyle/>
          <a:p>
            <a:r>
              <a:rPr lang="en-US" sz="1100" b="1" dirty="0">
                <a:latin typeface="Comic Sans MS" panose="030F0702030302020204" pitchFamily="66" charset="0"/>
              </a:rPr>
              <a:t>Girls are  hanging around together. Most of them are kind and discreet. Everyone likes to play with their mobile phone and play volleyball. They have the most fights in the classroom but it usually ends immediately.</a:t>
            </a:r>
          </a:p>
          <a:p>
            <a:r>
              <a:rPr lang="en-US" sz="1100" b="1" dirty="0">
                <a:latin typeface="Comic Sans MS" panose="030F0702030302020204" pitchFamily="66" charset="0"/>
              </a:rPr>
              <a:t> More specifically, Christina, </a:t>
            </a:r>
            <a:r>
              <a:rPr lang="en-US" sz="1100" b="1" dirty="0" err="1">
                <a:latin typeface="Comic Sans MS" panose="030F0702030302020204" pitchFamily="66" charset="0"/>
              </a:rPr>
              <a:t>Vasiliki</a:t>
            </a:r>
            <a:r>
              <a:rPr lang="en-US" sz="1100" b="1" dirty="0">
                <a:latin typeface="Comic Sans MS" panose="030F0702030302020204" pitchFamily="66" charset="0"/>
              </a:rPr>
              <a:t> and Despina are inseparable and sit next to each other in the classroom.  Alexandra and Katerina are best friends too. Furthermore </a:t>
            </a:r>
            <a:r>
              <a:rPr lang="en-US" sz="1100" b="1" dirty="0" err="1">
                <a:latin typeface="Comic Sans MS" panose="030F0702030302020204" pitchFamily="66" charset="0"/>
              </a:rPr>
              <a:t>Sotiria</a:t>
            </a:r>
            <a:r>
              <a:rPr lang="en-US" sz="1100" b="1" dirty="0">
                <a:latin typeface="Comic Sans MS" panose="030F0702030302020204" pitchFamily="66" charset="0"/>
              </a:rPr>
              <a:t>, Katerina, Evita, Melina and </a:t>
            </a:r>
            <a:r>
              <a:rPr lang="en-US" sz="1100" b="1" dirty="0" err="1">
                <a:latin typeface="Comic Sans MS" panose="030F0702030302020204" pitchFamily="66" charset="0"/>
              </a:rPr>
              <a:t>Ioanna</a:t>
            </a:r>
            <a:r>
              <a:rPr lang="en-US" sz="1100" b="1" dirty="0">
                <a:latin typeface="Comic Sans MS" panose="030F0702030302020204" pitchFamily="66" charset="0"/>
              </a:rPr>
              <a:t> are  very good friends.</a:t>
            </a:r>
          </a:p>
          <a:p>
            <a:r>
              <a:rPr lang="en-US" sz="1100" b="1" dirty="0">
                <a:latin typeface="Comic Sans MS" panose="030F0702030302020204" pitchFamily="66" charset="0"/>
              </a:rPr>
              <a:t>They like watching films and talking about ghosts.</a:t>
            </a:r>
          </a:p>
          <a:p>
            <a:r>
              <a:rPr lang="en-US" sz="1100" b="1" dirty="0">
                <a:latin typeface="Comic Sans MS" panose="030F0702030302020204" pitchFamily="66" charset="0"/>
              </a:rPr>
              <a:t> Anastasia and Antigone  like studying and  watching videos on YouTube.</a:t>
            </a:r>
          </a:p>
          <a:p>
            <a:r>
              <a:rPr lang="en-US" sz="1100" b="1" dirty="0">
                <a:latin typeface="Comic Sans MS" panose="030F0702030302020204" pitchFamily="66" charset="0"/>
              </a:rPr>
              <a:t>So this is our class. Boys and girls usually fight for a long time but then they become best friends .</a:t>
            </a:r>
            <a:endParaRPr lang="el-GR" sz="1100" b="1" dirty="0">
              <a:latin typeface="Comic Sans MS" panose="030F0702030302020204" pitchFamily="66" charset="0"/>
            </a:endParaRPr>
          </a:p>
          <a:p>
            <a:endParaRPr lang="en-US" sz="1200" dirty="0">
              <a:latin typeface="Comic Sans MS" panose="030F0702030302020204" pitchFamily="66" charset="0"/>
            </a:endParaRPr>
          </a:p>
          <a:p>
            <a:br>
              <a:rPr lang="en-US" sz="1200" dirty="0">
                <a:latin typeface="Comic Sans MS" panose="030F0702030302020204" pitchFamily="66" charset="0"/>
              </a:rPr>
            </a:br>
            <a:endParaRPr lang="el-GR" sz="1200" dirty="0">
              <a:latin typeface="Comic Sans MS" panose="030F0702030302020204" pitchFamily="66" charset="0"/>
            </a:endParaRPr>
          </a:p>
        </p:txBody>
      </p:sp>
    </p:spTree>
    <p:extLst>
      <p:ext uri="{BB962C8B-B14F-4D97-AF65-F5344CB8AC3E}">
        <p14:creationId xmlns:p14="http://schemas.microsoft.com/office/powerpoint/2010/main" val="112239112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latin typeface="Comic Sans MS" panose="030F0702030302020204" pitchFamily="66" charset="0"/>
              </a:rPr>
              <a:t>A day in the life of a Greek student</a:t>
            </a:r>
            <a:endParaRPr lang="el-GR" dirty="0">
              <a:latin typeface="Comic Sans MS" panose="030F0702030302020204" pitchFamily="66" charset="0"/>
            </a:endParaRPr>
          </a:p>
        </p:txBody>
      </p:sp>
      <p:pic>
        <p:nvPicPr>
          <p:cNvPr id="4" name="Θέση περιεχομένου 3"/>
          <p:cNvPicPr>
            <a:picLocks noGrp="1" noChangeAspect="1"/>
          </p:cNvPicPr>
          <p:nvPr>
            <p:ph idx="1"/>
          </p:nvPr>
        </p:nvPicPr>
        <p:blipFill rotWithShape="1">
          <a:blip r:embed="rId2">
            <a:extLst>
              <a:ext uri="{28A0092B-C50C-407E-A947-70E740481C1C}">
                <a14:useLocalDpi xmlns:a14="http://schemas.microsoft.com/office/drawing/2010/main" val="0"/>
              </a:ext>
            </a:extLst>
          </a:blip>
          <a:srcRect b="7922"/>
          <a:stretch/>
        </p:blipFill>
        <p:spPr>
          <a:xfrm>
            <a:off x="3319272" y="2103438"/>
            <a:ext cx="5541264" cy="4242498"/>
          </a:xfrm>
        </p:spPr>
      </p:pic>
    </p:spTree>
    <p:extLst>
      <p:ext uri="{BB962C8B-B14F-4D97-AF65-F5344CB8AC3E}">
        <p14:creationId xmlns:p14="http://schemas.microsoft.com/office/powerpoint/2010/main" val="35399536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296400" y="603504"/>
            <a:ext cx="2432304" cy="621792"/>
          </a:xfrm>
        </p:spPr>
        <p:txBody>
          <a:bodyPr/>
          <a:lstStyle/>
          <a:p>
            <a:r>
              <a:rPr lang="en-US" dirty="0">
                <a:latin typeface="Comic Sans MS" panose="030F0702030302020204" pitchFamily="66" charset="0"/>
              </a:rPr>
              <a:t>Our every day routine</a:t>
            </a:r>
            <a:endParaRPr lang="el-GR" dirty="0">
              <a:latin typeface="Comic Sans MS" panose="030F0702030302020204" pitchFamily="66" charset="0"/>
            </a:endParaRPr>
          </a:p>
        </p:txBody>
      </p:sp>
      <p:pic>
        <p:nvPicPr>
          <p:cNvPr id="5" name="Θέση εικόνας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834" r="-16834"/>
          <a:stretch/>
        </p:blipFill>
        <p:spPr/>
      </p:pic>
      <p:sp>
        <p:nvSpPr>
          <p:cNvPr id="4" name="Θέση κειμένου 3"/>
          <p:cNvSpPr>
            <a:spLocks noGrp="1"/>
          </p:cNvSpPr>
          <p:nvPr>
            <p:ph type="body" sz="half" idx="2"/>
          </p:nvPr>
        </p:nvSpPr>
        <p:spPr>
          <a:xfrm>
            <a:off x="9296400" y="1490472"/>
            <a:ext cx="2432304" cy="4471416"/>
          </a:xfrm>
        </p:spPr>
        <p:txBody>
          <a:bodyPr>
            <a:normAutofit fontScale="92500"/>
          </a:bodyPr>
          <a:lstStyle/>
          <a:p>
            <a:r>
              <a:rPr lang="en-US" i="1" dirty="0">
                <a:latin typeface="Comic Sans MS" panose="030F0702030302020204" pitchFamily="66" charset="0"/>
              </a:rPr>
              <a:t>A Greek Junior High school student usually wakes up at 7.30 a.m. or earlier and gets ready for school. </a:t>
            </a:r>
          </a:p>
          <a:p>
            <a:r>
              <a:rPr lang="en-US" i="1" dirty="0">
                <a:latin typeface="Comic Sans MS" panose="030F0702030302020204" pitchFamily="66" charset="0"/>
              </a:rPr>
              <a:t>Classes start at 8.15 a.m. and finish at about 14.00 p.m. They get back home for lunch and after that he start doing their homework. </a:t>
            </a:r>
          </a:p>
          <a:p>
            <a:r>
              <a:rPr lang="en-US" i="1" dirty="0">
                <a:latin typeface="Comic Sans MS" panose="030F0702030302020204" pitchFamily="66" charset="0"/>
              </a:rPr>
              <a:t>They study for about three hours and in the afternoon, they may have tutoring or do some after-school activities.</a:t>
            </a:r>
          </a:p>
          <a:p>
            <a:r>
              <a:rPr lang="en-US" i="1" dirty="0">
                <a:latin typeface="Comic Sans MS" panose="030F0702030302020204" pitchFamily="66" charset="0"/>
              </a:rPr>
              <a:t> They have a busy schedule on weekdays and even on Saturdays, so many Greek students often get to relax only on Sundays. </a:t>
            </a:r>
            <a:endParaRPr lang="el-GR" i="1" dirty="0">
              <a:latin typeface="Comic Sans MS" panose="030F0702030302020204" pitchFamily="66" charset="0"/>
            </a:endParaRPr>
          </a:p>
        </p:txBody>
      </p:sp>
    </p:spTree>
    <p:extLst>
      <p:ext uri="{BB962C8B-B14F-4D97-AF65-F5344CB8AC3E}">
        <p14:creationId xmlns:p14="http://schemas.microsoft.com/office/powerpoint/2010/main" val="189164747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77440" y="642594"/>
            <a:ext cx="8747760" cy="1371600"/>
          </a:xfrm>
        </p:spPr>
        <p:txBody>
          <a:bodyPr/>
          <a:lstStyle/>
          <a:p>
            <a:r>
              <a:rPr lang="en-US" dirty="0">
                <a:latin typeface="Comic Sans MS" panose="030F0702030302020204" pitchFamily="66" charset="0"/>
              </a:rPr>
              <a:t>Our school in Thebes</a:t>
            </a:r>
            <a:endParaRPr lang="el-GR" dirty="0">
              <a:latin typeface="Comic Sans MS" panose="030F0702030302020204" pitchFamily="66" charset="0"/>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3824" y="2464594"/>
            <a:ext cx="5313426" cy="3405854"/>
          </a:xfrm>
        </p:spPr>
      </p:pic>
    </p:spTree>
    <p:extLst>
      <p:ext uri="{BB962C8B-B14F-4D97-AF65-F5344CB8AC3E}">
        <p14:creationId xmlns:p14="http://schemas.microsoft.com/office/powerpoint/2010/main" val="3083246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latin typeface="Comic Sans MS" panose="030F0702030302020204" pitchFamily="66" charset="0"/>
              </a:rPr>
              <a:t>Our school in Thebes</a:t>
            </a:r>
            <a:endParaRPr lang="el-GR" dirty="0"/>
          </a:p>
        </p:txBody>
      </p:sp>
      <p:sp>
        <p:nvSpPr>
          <p:cNvPr id="3" name="Θέση κειμένου 2"/>
          <p:cNvSpPr>
            <a:spLocks noGrp="1"/>
          </p:cNvSpPr>
          <p:nvPr>
            <p:ph type="body" idx="1"/>
          </p:nvPr>
        </p:nvSpPr>
        <p:spPr/>
        <p:txBody>
          <a:bodyPr/>
          <a:lstStyle/>
          <a:p>
            <a:r>
              <a:rPr lang="en-US" dirty="0"/>
              <a:t>Our Computer Class</a:t>
            </a:r>
            <a:endParaRPr lang="el-GR" dirty="0"/>
          </a:p>
        </p:txBody>
      </p:sp>
      <p:pic>
        <p:nvPicPr>
          <p:cNvPr id="7" name="Θέση περιεχομένου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13656" y="2826742"/>
            <a:ext cx="4172744" cy="3129558"/>
          </a:xfrm>
        </p:spPr>
      </p:pic>
      <p:sp>
        <p:nvSpPr>
          <p:cNvPr id="5" name="Θέση κειμένου 4"/>
          <p:cNvSpPr>
            <a:spLocks noGrp="1"/>
          </p:cNvSpPr>
          <p:nvPr>
            <p:ph type="body" sz="quarter" idx="3"/>
          </p:nvPr>
        </p:nvSpPr>
        <p:spPr/>
        <p:txBody>
          <a:bodyPr/>
          <a:lstStyle/>
          <a:p>
            <a:r>
              <a:rPr lang="en-US" dirty="0"/>
              <a:t>Our Library</a:t>
            </a:r>
            <a:endParaRPr lang="el-GR" dirty="0"/>
          </a:p>
        </p:txBody>
      </p:sp>
      <p:pic>
        <p:nvPicPr>
          <p:cNvPr id="8" name="Θέση περιεχομένου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373368" y="2826742"/>
            <a:ext cx="4751832" cy="3200400"/>
          </a:xfrm>
        </p:spPr>
      </p:pic>
    </p:spTree>
    <p:extLst>
      <p:ext uri="{BB962C8B-B14F-4D97-AF65-F5344CB8AC3E}">
        <p14:creationId xmlns:p14="http://schemas.microsoft.com/office/powerpoint/2010/main" val="3568975941"/>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63623" y="2094309"/>
            <a:ext cx="9070848" cy="1938195"/>
          </a:xfrm>
        </p:spPr>
        <p:txBody>
          <a:bodyPr/>
          <a:lstStyle/>
          <a:p>
            <a:r>
              <a:rPr lang="en-US" sz="4400" dirty="0"/>
              <a:t>Thank you for watching</a:t>
            </a:r>
            <a:endParaRPr lang="el-GR" sz="4400"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688" y="3758184"/>
            <a:ext cx="2377440" cy="1609344"/>
          </a:xfrm>
          <a:prstGeom prst="rect">
            <a:avLst/>
          </a:prstGeom>
        </p:spPr>
      </p:pic>
    </p:spTree>
    <p:extLst>
      <p:ext uri="{BB962C8B-B14F-4D97-AF65-F5344CB8AC3E}">
        <p14:creationId xmlns:p14="http://schemas.microsoft.com/office/powerpoint/2010/main" val="1586887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br>
              <a:rPr lang="en-US" sz="3600" dirty="0">
                <a:latin typeface="Comic Sans MS" panose="030F0702030302020204" pitchFamily="66" charset="0"/>
              </a:rPr>
            </a:br>
            <a:br>
              <a:rPr lang="en-US" sz="3600" dirty="0">
                <a:latin typeface="Comic Sans MS" panose="030F0702030302020204" pitchFamily="66" charset="0"/>
              </a:rPr>
            </a:br>
            <a:br>
              <a:rPr lang="en-US" sz="3600" dirty="0">
                <a:latin typeface="Comic Sans MS" panose="030F0702030302020204" pitchFamily="66" charset="0"/>
              </a:rPr>
            </a:br>
            <a:r>
              <a:rPr lang="en-US" sz="6000" dirty="0">
                <a:latin typeface="Comic Sans MS" panose="030F0702030302020204" pitchFamily="66" charset="0"/>
              </a:rPr>
              <a:t>The Greek educational system</a:t>
            </a:r>
            <a:br>
              <a:rPr lang="en-US" sz="6000" dirty="0">
                <a:latin typeface="Comic Sans MS" panose="030F0702030302020204" pitchFamily="66" charset="0"/>
              </a:rPr>
            </a:br>
            <a:br>
              <a:rPr lang="en-US" sz="6000" dirty="0">
                <a:latin typeface="Comic Sans MS" panose="030F0702030302020204" pitchFamily="66" charset="0"/>
              </a:rPr>
            </a:br>
            <a:br>
              <a:rPr lang="en-US" dirty="0">
                <a:latin typeface="Comic Sans MS" panose="030F0702030302020204" pitchFamily="66" charset="0"/>
              </a:rPr>
            </a:br>
            <a:endParaRPr lang="el-GR" dirty="0">
              <a:latin typeface="Comic Sans MS" panose="030F0702030302020204" pitchFamily="66" charset="0"/>
            </a:endParaRPr>
          </a:p>
        </p:txBody>
      </p:sp>
      <p:pic>
        <p:nvPicPr>
          <p:cNvPr id="7" name="Θέση περιεχομένου 6"/>
          <p:cNvPicPr>
            <a:picLocks noGrp="1" noChangeAspect="1"/>
          </p:cNvPicPr>
          <p:nvPr>
            <p:ph idx="1"/>
          </p:nvPr>
        </p:nvPicPr>
        <p:blipFill rotWithShape="1">
          <a:blip r:embed="rId2">
            <a:extLst>
              <a:ext uri="{28A0092B-C50C-407E-A947-70E740481C1C}">
                <a14:useLocalDpi xmlns:a14="http://schemas.microsoft.com/office/drawing/2010/main" val="0"/>
              </a:ext>
            </a:extLst>
          </a:blip>
          <a:srcRect b="6207"/>
          <a:stretch/>
        </p:blipFill>
        <p:spPr>
          <a:xfrm>
            <a:off x="2971800" y="2130870"/>
            <a:ext cx="5365351" cy="37304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845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296400" y="603504"/>
            <a:ext cx="2432304" cy="1133856"/>
          </a:xfrm>
        </p:spPr>
        <p:txBody>
          <a:bodyPr/>
          <a:lstStyle/>
          <a:p>
            <a:r>
              <a:rPr lang="en-US" dirty="0">
                <a:latin typeface="Comic Sans MS" panose="030F0702030302020204" pitchFamily="66" charset="0"/>
              </a:rPr>
              <a:t>Kindergarten and primary school</a:t>
            </a:r>
            <a:endParaRPr lang="el-GR" dirty="0">
              <a:latin typeface="Comic Sans MS" panose="030F0702030302020204" pitchFamily="66" charset="0"/>
            </a:endParaRPr>
          </a:p>
        </p:txBody>
      </p:sp>
      <p:pic>
        <p:nvPicPr>
          <p:cNvPr id="5" name="Θέση εικόνας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6834" r="-16834"/>
          <a:stretch/>
        </p:blipFill>
        <p:spPr>
          <a:xfrm>
            <a:off x="896111" y="685800"/>
            <a:ext cx="6437377" cy="4815959"/>
          </a:xfrm>
        </p:spPr>
      </p:pic>
      <p:sp>
        <p:nvSpPr>
          <p:cNvPr id="4" name="Θέση κειμένου 3"/>
          <p:cNvSpPr>
            <a:spLocks noGrp="1"/>
          </p:cNvSpPr>
          <p:nvPr>
            <p:ph type="body" sz="half" idx="2"/>
          </p:nvPr>
        </p:nvSpPr>
        <p:spPr/>
        <p:txBody>
          <a:bodyPr>
            <a:normAutofit/>
          </a:bodyPr>
          <a:lstStyle/>
          <a:p>
            <a:r>
              <a:rPr lang="en-US" sz="2000" dirty="0">
                <a:latin typeface="Comic Sans MS" panose="030F0702030302020204" pitchFamily="66" charset="0"/>
              </a:rPr>
              <a:t>Compulsory education for children in Greece starts at the age of 5. They attend kindergarten and then at the age of 6 they attend Primary School.</a:t>
            </a:r>
            <a:endParaRPr lang="el-GR" sz="2000" dirty="0">
              <a:latin typeface="Comic Sans MS" panose="030F0702030302020204" pitchFamily="66" charset="0"/>
            </a:endParaRPr>
          </a:p>
        </p:txBody>
      </p:sp>
    </p:spTree>
    <p:extLst>
      <p:ext uri="{BB962C8B-B14F-4D97-AF65-F5344CB8AC3E}">
        <p14:creationId xmlns:p14="http://schemas.microsoft.com/office/powerpoint/2010/main" val="28800640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z="3600" dirty="0">
                <a:latin typeface="Comic Sans MS" panose="030F0702030302020204" pitchFamily="66" charset="0"/>
              </a:rPr>
              <a:t>Secondary education</a:t>
            </a:r>
            <a:endParaRPr lang="el-GR" sz="3600" dirty="0">
              <a:latin typeface="Comic Sans MS" panose="030F0702030302020204" pitchFamily="66" charset="0"/>
            </a:endParaRPr>
          </a:p>
        </p:txBody>
      </p:sp>
      <p:sp>
        <p:nvSpPr>
          <p:cNvPr id="4" name="Θέση κειμένου 3"/>
          <p:cNvSpPr>
            <a:spLocks noGrp="1"/>
          </p:cNvSpPr>
          <p:nvPr>
            <p:ph type="body" sz="half" idx="2"/>
          </p:nvPr>
        </p:nvSpPr>
        <p:spPr/>
        <p:txBody>
          <a:bodyPr>
            <a:normAutofit/>
          </a:bodyPr>
          <a:lstStyle/>
          <a:p>
            <a:r>
              <a:rPr lang="en-US" sz="2000" dirty="0">
                <a:latin typeface="Comic Sans MS" panose="030F0702030302020204" pitchFamily="66" charset="0"/>
              </a:rPr>
              <a:t>Children are required to attend Secondary School at the age of 12. Compulsory education ends at the age of 16. If they wish, they can attend High School.</a:t>
            </a:r>
            <a:endParaRPr lang="el-GR" sz="2000" dirty="0">
              <a:latin typeface="Comic Sans MS" panose="030F0702030302020204" pitchFamily="66" charset="0"/>
            </a:endParaRPr>
          </a:p>
        </p:txBody>
      </p:sp>
      <p:pic>
        <p:nvPicPr>
          <p:cNvPr id="7" name="Θέση εικόνας 6"/>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2202" t="-1" r="-40087" b="-2114"/>
          <a:stretch/>
        </p:blipFill>
        <p:spPr>
          <a:xfrm>
            <a:off x="0" y="347472"/>
            <a:ext cx="8531352" cy="6382512"/>
          </a:xfrm>
        </p:spPr>
      </p:pic>
    </p:spTree>
    <p:extLst>
      <p:ext uri="{BB962C8B-B14F-4D97-AF65-F5344CB8AC3E}">
        <p14:creationId xmlns:p14="http://schemas.microsoft.com/office/powerpoint/2010/main" val="319291802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296400" y="607392"/>
            <a:ext cx="2430780" cy="992808"/>
          </a:xfrm>
        </p:spPr>
        <p:txBody>
          <a:bodyPr/>
          <a:lstStyle/>
          <a:p>
            <a:r>
              <a:rPr lang="en-US" dirty="0">
                <a:latin typeface="Comic Sans MS" panose="030F0702030302020204" pitchFamily="66" charset="0"/>
              </a:rPr>
              <a:t>Secondary education</a:t>
            </a:r>
            <a:endParaRPr lang="el-GR" dirty="0">
              <a:latin typeface="Comic Sans MS" panose="030F0702030302020204" pitchFamily="66" charset="0"/>
            </a:endParaRP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0008" y="1380744"/>
            <a:ext cx="4114800" cy="4160520"/>
          </a:xfrm>
        </p:spPr>
      </p:pic>
      <p:sp>
        <p:nvSpPr>
          <p:cNvPr id="4" name="Θέση κειμένου 3"/>
          <p:cNvSpPr>
            <a:spLocks noGrp="1"/>
          </p:cNvSpPr>
          <p:nvPr>
            <p:ph type="body" sz="half" idx="2"/>
          </p:nvPr>
        </p:nvSpPr>
        <p:spPr>
          <a:xfrm>
            <a:off x="9296400" y="1883664"/>
            <a:ext cx="2430780" cy="3907536"/>
          </a:xfrm>
        </p:spPr>
        <p:txBody>
          <a:bodyPr>
            <a:noAutofit/>
          </a:bodyPr>
          <a:lstStyle/>
          <a:p>
            <a:r>
              <a:rPr lang="en-US" sz="1200" dirty="0">
                <a:latin typeface="Comic Sans MS" panose="030F0702030302020204" pitchFamily="66" charset="0"/>
              </a:rPr>
              <a:t>There are two types of High School: </a:t>
            </a:r>
          </a:p>
          <a:p>
            <a:endParaRPr lang="en-US" sz="1200" dirty="0">
              <a:latin typeface="Comic Sans MS" panose="030F0702030302020204" pitchFamily="66" charset="0"/>
            </a:endParaRPr>
          </a:p>
          <a:p>
            <a:pPr marL="285750" indent="-285750">
              <a:buFont typeface="Arial" panose="020B0604020202020204" pitchFamily="34" charset="0"/>
              <a:buChar char="•"/>
            </a:pPr>
            <a:r>
              <a:rPr lang="en-US" sz="1200" dirty="0">
                <a:latin typeface="Comic Sans MS" panose="030F0702030302020204" pitchFamily="66" charset="0"/>
              </a:rPr>
              <a:t>The General High School: In General High School students study specific lessons depending on the school and the profession that they want to follow.</a:t>
            </a:r>
          </a:p>
          <a:p>
            <a:pPr marL="285750" indent="-285750">
              <a:buFont typeface="Arial" panose="020B0604020202020204" pitchFamily="34" charset="0"/>
              <a:buChar char="•"/>
            </a:pPr>
            <a:r>
              <a:rPr lang="en-US" sz="1200" dirty="0">
                <a:latin typeface="Comic Sans MS" panose="030F0702030302020204" pitchFamily="66" charset="0"/>
              </a:rPr>
              <a:t>Technical High School.</a:t>
            </a:r>
          </a:p>
          <a:p>
            <a:pPr marL="285750" indent="-285750">
              <a:buFont typeface="Arial" panose="020B0604020202020204" pitchFamily="34" charset="0"/>
              <a:buChar char="•"/>
            </a:pPr>
            <a:endParaRPr lang="en-US" sz="1200" dirty="0">
              <a:latin typeface="Comic Sans MS" panose="030F0702030302020204" pitchFamily="66" charset="0"/>
            </a:endParaRPr>
          </a:p>
          <a:p>
            <a:pPr marL="285750" indent="-285750">
              <a:buFont typeface="Arial" panose="020B0604020202020204" pitchFamily="34" charset="0"/>
              <a:buChar char="•"/>
            </a:pPr>
            <a:r>
              <a:rPr lang="en-US" sz="1200" dirty="0">
                <a:latin typeface="Comic Sans MS" panose="030F0702030302020204" pitchFamily="66" charset="0"/>
              </a:rPr>
              <a:t>In order to follow their dreams and have further studies at university, they have to take exams at the end of High School</a:t>
            </a:r>
            <a:endParaRPr lang="el-GR" sz="1200" dirty="0">
              <a:latin typeface="Comic Sans MS" panose="030F0702030302020204" pitchFamily="66" charset="0"/>
            </a:endParaRPr>
          </a:p>
        </p:txBody>
      </p:sp>
    </p:spTree>
    <p:extLst>
      <p:ext uri="{BB962C8B-B14F-4D97-AF65-F5344CB8AC3E}">
        <p14:creationId xmlns:p14="http://schemas.microsoft.com/office/powerpoint/2010/main" val="11852216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εικόνας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51035" t="-8601" r="-40584" b="-5733"/>
          <a:stretch/>
        </p:blipFill>
        <p:spPr>
          <a:xfrm>
            <a:off x="228598" y="420624"/>
            <a:ext cx="8156449" cy="6199632"/>
          </a:xfrm>
        </p:spPr>
      </p:pic>
      <p:sp>
        <p:nvSpPr>
          <p:cNvPr id="4" name="Θέση κειμένου 3"/>
          <p:cNvSpPr>
            <a:spLocks noGrp="1"/>
          </p:cNvSpPr>
          <p:nvPr>
            <p:ph type="body" sz="half" idx="2"/>
          </p:nvPr>
        </p:nvSpPr>
        <p:spPr>
          <a:xfrm>
            <a:off x="9296400" y="1307592"/>
            <a:ext cx="2432304" cy="4480560"/>
          </a:xfrm>
        </p:spPr>
        <p:txBody>
          <a:bodyPr>
            <a:normAutofit/>
          </a:bodyPr>
          <a:lstStyle/>
          <a:p>
            <a:r>
              <a:rPr lang="en-US" sz="2400" dirty="0">
                <a:latin typeface="Comic Sans MS" panose="030F0702030302020204" pitchFamily="66" charset="0"/>
              </a:rPr>
              <a:t>There are also special schools for students with certain disabilities, music schools and sports academies. </a:t>
            </a:r>
            <a:endParaRPr lang="el-GR" sz="2400" dirty="0">
              <a:latin typeface="Comic Sans MS" panose="030F0702030302020204" pitchFamily="66" charset="0"/>
            </a:endParaRPr>
          </a:p>
        </p:txBody>
      </p:sp>
    </p:spTree>
    <p:extLst>
      <p:ext uri="{BB962C8B-B14F-4D97-AF65-F5344CB8AC3E}">
        <p14:creationId xmlns:p14="http://schemas.microsoft.com/office/powerpoint/2010/main" val="336952507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381744" y="566928"/>
            <a:ext cx="2346960" cy="539496"/>
          </a:xfrm>
        </p:spPr>
        <p:txBody>
          <a:bodyPr/>
          <a:lstStyle/>
          <a:p>
            <a:r>
              <a:rPr lang="en-US" sz="4400" dirty="0">
                <a:latin typeface="Comic Sans MS" panose="030F0702030302020204" pitchFamily="66" charset="0"/>
              </a:rPr>
              <a:t>Exams</a:t>
            </a:r>
            <a:endParaRPr lang="el-GR" sz="4400" dirty="0">
              <a:latin typeface="Comic Sans MS" panose="030F0702030302020204" pitchFamily="66" charset="0"/>
            </a:endParaRPr>
          </a:p>
        </p:txBody>
      </p:sp>
      <p:pic>
        <p:nvPicPr>
          <p:cNvPr id="5" name="Θέση εικόνας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24041" r="-17997" b="-6045"/>
          <a:stretch/>
        </p:blipFill>
        <p:spPr/>
      </p:pic>
      <p:sp>
        <p:nvSpPr>
          <p:cNvPr id="4" name="Θέση κειμένου 3"/>
          <p:cNvSpPr>
            <a:spLocks noGrp="1"/>
          </p:cNvSpPr>
          <p:nvPr>
            <p:ph type="body" sz="half" idx="2"/>
          </p:nvPr>
        </p:nvSpPr>
        <p:spPr>
          <a:xfrm>
            <a:off x="9296400" y="1380744"/>
            <a:ext cx="2432304" cy="4937760"/>
          </a:xfrm>
        </p:spPr>
        <p:txBody>
          <a:bodyPr>
            <a:normAutofit fontScale="70000" lnSpcReduction="20000"/>
          </a:bodyPr>
          <a:lstStyle/>
          <a:p>
            <a:pPr marL="285750" indent="-285750">
              <a:buFont typeface="Arial" panose="020B0604020202020204" pitchFamily="34" charset="0"/>
              <a:buChar char="•"/>
            </a:pPr>
            <a:r>
              <a:rPr lang="en-US" sz="1800" dirty="0">
                <a:latin typeface="Comic Sans MS" panose="030F0702030302020204" pitchFamily="66" charset="0"/>
              </a:rPr>
              <a:t>While in Primary School students move on to the next year without exams.</a:t>
            </a:r>
          </a:p>
          <a:p>
            <a:pPr marL="285750" indent="-285750">
              <a:buFont typeface="Arial" panose="020B0604020202020204" pitchFamily="34" charset="0"/>
              <a:buChar char="•"/>
            </a:pPr>
            <a:r>
              <a:rPr lang="en-US" sz="1800" dirty="0">
                <a:latin typeface="Comic Sans MS" panose="030F0702030302020204" pitchFamily="66" charset="0"/>
              </a:rPr>
              <a:t>On the contrary, during the Secondary and High School years they must take exams at the end of the school year if they want to be promoted from the class they attend to the next one.</a:t>
            </a:r>
          </a:p>
          <a:p>
            <a:pPr marL="285750" indent="-285750">
              <a:buFont typeface="Arial" panose="020B0604020202020204" pitchFamily="34" charset="0"/>
              <a:buChar char="•"/>
            </a:pPr>
            <a:r>
              <a:rPr lang="en-US" sz="1800" dirty="0">
                <a:latin typeface="Comic Sans MS" panose="030F0702030302020204" pitchFamily="66" charset="0"/>
              </a:rPr>
              <a:t> If they are given a grade under 10 they have to repeat the exams at the beginning of the next school season. If they fail again they have to repeat the school year. </a:t>
            </a:r>
          </a:p>
          <a:p>
            <a:pPr marL="285750" indent="-285750">
              <a:buFont typeface="Arial" panose="020B0604020202020204" pitchFamily="34" charset="0"/>
              <a:buChar char="•"/>
            </a:pPr>
            <a:r>
              <a:rPr lang="en-US" sz="1800" dirty="0">
                <a:latin typeface="Comic Sans MS" panose="030F0702030302020204" pitchFamily="66" charset="0"/>
              </a:rPr>
              <a:t>In order to follow their dreams and have further studies at university, they have to take exams at the end of High School.</a:t>
            </a:r>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369131904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3849624" y="578586"/>
            <a:ext cx="7083552" cy="1030758"/>
          </a:xfrm>
        </p:spPr>
        <p:txBody>
          <a:bodyPr>
            <a:normAutofit/>
          </a:bodyPr>
          <a:lstStyle/>
          <a:p>
            <a:r>
              <a:rPr lang="en-US" sz="6600" dirty="0">
                <a:latin typeface="Comic Sans MS" panose="030F0702030302020204" pitchFamily="66" charset="0"/>
              </a:rPr>
              <a:t>Our class</a:t>
            </a:r>
            <a:endParaRPr lang="el-GR" sz="6600" dirty="0">
              <a:latin typeface="Comic Sans MS" panose="030F0702030302020204" pitchFamily="66" charset="0"/>
            </a:endParaRPr>
          </a:p>
        </p:txBody>
      </p:sp>
      <p:pic>
        <p:nvPicPr>
          <p:cNvPr id="9" name="Θέση περιεχομένου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4448" y="1901952"/>
            <a:ext cx="4599432" cy="4517136"/>
          </a:xfrm>
        </p:spPr>
      </p:pic>
    </p:spTree>
    <p:extLst>
      <p:ext uri="{BB962C8B-B14F-4D97-AF65-F5344CB8AC3E}">
        <p14:creationId xmlns:p14="http://schemas.microsoft.com/office/powerpoint/2010/main" val="1755350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296400" y="420624"/>
            <a:ext cx="2432304" cy="1389888"/>
          </a:xfrm>
        </p:spPr>
        <p:txBody>
          <a:bodyPr/>
          <a:lstStyle/>
          <a:p>
            <a:r>
              <a:rPr lang="en-US" sz="2400" dirty="0">
                <a:latin typeface="Comic Sans MS" panose="030F0702030302020204" pitchFamily="66" charset="0"/>
              </a:rPr>
              <a:t>Our Weekly   High  School schedule in Greece</a:t>
            </a:r>
            <a:endParaRPr lang="el-GR" sz="2400" dirty="0">
              <a:latin typeface="Comic Sans MS" panose="030F0702030302020204" pitchFamily="66" charset="0"/>
            </a:endParaRPr>
          </a:p>
        </p:txBody>
      </p:sp>
      <p:pic>
        <p:nvPicPr>
          <p:cNvPr id="5" name="Θέση εικόνας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38397" r="-38397"/>
          <a:stretch/>
        </p:blipFill>
        <p:spPr/>
      </p:pic>
      <p:sp>
        <p:nvSpPr>
          <p:cNvPr id="4" name="Θέση κειμένου 3"/>
          <p:cNvSpPr>
            <a:spLocks noGrp="1"/>
          </p:cNvSpPr>
          <p:nvPr>
            <p:ph type="body" sz="half" idx="2"/>
          </p:nvPr>
        </p:nvSpPr>
        <p:spPr>
          <a:xfrm>
            <a:off x="9296400" y="1947672"/>
            <a:ext cx="2432304" cy="4187952"/>
          </a:xfrm>
        </p:spPr>
        <p:txBody>
          <a:bodyPr>
            <a:normAutofit fontScale="25000" lnSpcReduction="20000"/>
          </a:bodyPr>
          <a:lstStyle/>
          <a:p>
            <a:r>
              <a:rPr lang="en-US" sz="4000" b="1" dirty="0">
                <a:latin typeface="Comic Sans MS" panose="030F0702030302020204" pitchFamily="66" charset="0"/>
              </a:rPr>
              <a:t>LITERATURE:2 hours a week</a:t>
            </a:r>
          </a:p>
          <a:p>
            <a:r>
              <a:rPr lang="en-US" sz="4000" b="1" dirty="0">
                <a:latin typeface="Comic Sans MS" panose="030F0702030302020204" pitchFamily="66" charset="0"/>
              </a:rPr>
              <a:t>MATHS:3 hours a week</a:t>
            </a:r>
          </a:p>
          <a:p>
            <a:r>
              <a:rPr lang="en-US" sz="4000" b="1" dirty="0">
                <a:latin typeface="Comic Sans MS" panose="030F0702030302020204" pitchFamily="66" charset="0"/>
              </a:rPr>
              <a:t>HISTORY:2 hours a week</a:t>
            </a:r>
          </a:p>
          <a:p>
            <a:r>
              <a:rPr lang="en-US" sz="4000" b="1" dirty="0">
                <a:latin typeface="Comic Sans MS" panose="030F0702030302020204" pitchFamily="66" charset="0"/>
              </a:rPr>
              <a:t>LANGUAGE:3 hours a week</a:t>
            </a:r>
          </a:p>
          <a:p>
            <a:r>
              <a:rPr lang="en-US" sz="4000" b="1" dirty="0">
                <a:latin typeface="Comic Sans MS" panose="030F0702030302020204" pitchFamily="66" charset="0"/>
              </a:rPr>
              <a:t>ANCIENT GREEK LANGUAGE:2 hours a week</a:t>
            </a:r>
          </a:p>
          <a:p>
            <a:r>
              <a:rPr lang="en-US" sz="4000" b="1" dirty="0">
                <a:latin typeface="Comic Sans MS" panose="030F0702030302020204" pitchFamily="66" charset="0"/>
              </a:rPr>
              <a:t>RELIGIOUS EDUCATION:2 hours a week</a:t>
            </a:r>
          </a:p>
          <a:p>
            <a:r>
              <a:rPr lang="en-US" sz="4000" b="1" dirty="0">
                <a:latin typeface="Comic Sans MS" panose="030F0702030302020204" pitchFamily="66" charset="0"/>
              </a:rPr>
              <a:t>ENGLISH:2 hours a week</a:t>
            </a:r>
          </a:p>
          <a:p>
            <a:r>
              <a:rPr lang="en-US" sz="4000" b="1" dirty="0">
                <a:latin typeface="Comic Sans MS" panose="030F0702030302020204" pitchFamily="66" charset="0"/>
              </a:rPr>
              <a:t>GERMAN/FRENCH LANGUAGE:2 hours a week</a:t>
            </a:r>
          </a:p>
          <a:p>
            <a:r>
              <a:rPr lang="en-US" sz="4000" b="1" dirty="0">
                <a:latin typeface="Comic Sans MS" panose="030F0702030302020204" pitchFamily="66" charset="0"/>
              </a:rPr>
              <a:t>PHYSICAL EDUCATION:2 hours a week</a:t>
            </a:r>
          </a:p>
          <a:p>
            <a:r>
              <a:rPr lang="en-US" sz="4000" b="1" dirty="0">
                <a:latin typeface="Comic Sans MS" panose="030F0702030302020204" pitchFamily="66" charset="0"/>
              </a:rPr>
              <a:t>COMPUTER SCIENCE:2 hours a week</a:t>
            </a:r>
          </a:p>
          <a:p>
            <a:r>
              <a:rPr lang="en-US" sz="4000" b="1" dirty="0">
                <a:latin typeface="Comic Sans MS" panose="030F0702030302020204" pitchFamily="66" charset="0"/>
              </a:rPr>
              <a:t>TECHNOLOGY:1 hour a week</a:t>
            </a:r>
          </a:p>
          <a:p>
            <a:r>
              <a:rPr lang="en-US" sz="4000" b="1" dirty="0">
                <a:latin typeface="Comic Sans MS" panose="030F0702030302020204" pitchFamily="66" charset="0"/>
              </a:rPr>
              <a:t>ARTS:1 hour a week</a:t>
            </a:r>
          </a:p>
          <a:p>
            <a:r>
              <a:rPr lang="en-US" sz="4000" b="1" dirty="0">
                <a:latin typeface="Comic Sans MS" panose="030F0702030302020204" pitchFamily="66" charset="0"/>
              </a:rPr>
              <a:t>MUSIC:1 hour a week</a:t>
            </a:r>
          </a:p>
          <a:p>
            <a:r>
              <a:rPr lang="en-US" sz="4000" b="1" dirty="0">
                <a:latin typeface="Comic Sans MS" panose="030F0702030302020204" pitchFamily="66" charset="0"/>
              </a:rPr>
              <a:t>BIOLOGY:1 hour a week</a:t>
            </a:r>
          </a:p>
          <a:p>
            <a:r>
              <a:rPr lang="en-US" sz="4000" b="1" dirty="0">
                <a:latin typeface="Comic Sans MS" panose="030F0702030302020204" pitchFamily="66" charset="0"/>
              </a:rPr>
              <a:t>GEOGRAPHY:1 hour a week</a:t>
            </a:r>
          </a:p>
          <a:p>
            <a:endParaRPr lang="el-GR" dirty="0"/>
          </a:p>
        </p:txBody>
      </p:sp>
    </p:spTree>
    <p:extLst>
      <p:ext uri="{BB962C8B-B14F-4D97-AF65-F5344CB8AC3E}">
        <p14:creationId xmlns:p14="http://schemas.microsoft.com/office/powerpoint/2010/main" val="487492668"/>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TM03457510[[fn=Σαπούνι]]</Template>
  <TotalTime>187</TotalTime>
  <Words>808</Words>
  <Application>Microsoft Office PowerPoint</Application>
  <PresentationFormat>Ευρεία οθόνη</PresentationFormat>
  <Paragraphs>62</Paragraphs>
  <Slides>17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17</vt:i4>
      </vt:variant>
    </vt:vector>
  </HeadingPairs>
  <TitlesOfParts>
    <vt:vector size="22" baseType="lpstr">
      <vt:lpstr>Arial</vt:lpstr>
      <vt:lpstr>Century Gothic</vt:lpstr>
      <vt:lpstr>Comic Sans MS</vt:lpstr>
      <vt:lpstr>Garamond</vt:lpstr>
      <vt:lpstr>Savon</vt:lpstr>
      <vt:lpstr>School  life  in Greece</vt:lpstr>
      <vt:lpstr>   The Greek educational system   </vt:lpstr>
      <vt:lpstr>Kindergarten and primary school</vt:lpstr>
      <vt:lpstr>Secondary education</vt:lpstr>
      <vt:lpstr>Secondary education</vt:lpstr>
      <vt:lpstr>Παρουσίαση του PowerPoint</vt:lpstr>
      <vt:lpstr>Exams</vt:lpstr>
      <vt:lpstr>Our class</vt:lpstr>
      <vt:lpstr>Our Weekly   High  School schedule in Greece</vt:lpstr>
      <vt:lpstr>Our teachers</vt:lpstr>
      <vt:lpstr>  OUR CLASSMATES PERSONALITIES: BOYS </vt:lpstr>
      <vt:lpstr>OUR CLASSMATES PERSONALITY: GIRLS</vt:lpstr>
      <vt:lpstr>A day in the life of a Greek student</vt:lpstr>
      <vt:lpstr>Our every day routine</vt:lpstr>
      <vt:lpstr>Our school in Thebes</vt:lpstr>
      <vt:lpstr>Our school in Thebes</vt:lpstr>
      <vt:lpstr>Thank you for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life in Greece</dc:title>
  <dc:creator>vtech</dc:creator>
  <cp:lastModifiedBy>Alex Vlach</cp:lastModifiedBy>
  <cp:revision>24</cp:revision>
  <dcterms:created xsi:type="dcterms:W3CDTF">2021-02-07T17:17:49Z</dcterms:created>
  <dcterms:modified xsi:type="dcterms:W3CDTF">2021-02-13T18:50:23Z</dcterms:modified>
</cp:coreProperties>
</file>